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7F8"/>
    <a:srgbClr val="57636C"/>
    <a:srgbClr val="D5D8DA"/>
    <a:srgbClr val="D5D876"/>
    <a:srgbClr val="6A3876"/>
    <a:srgbClr val="222A35"/>
    <a:srgbClr val="B73294"/>
    <a:srgbClr val="1F3F7E"/>
    <a:srgbClr val="0078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1896" y="8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6BA29-58EC-99DD-C261-E31C6B2455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E7E8B1-EDBA-B90D-8521-527BFDB688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BA51E2-B7B9-1C1B-398B-6FE296DC3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E653-D11B-4116-BD70-3B30B4AAE0EF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083A5-0868-8469-A1D7-9F1C8A8B5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7909F-7DBC-E02D-F31E-A5D0504C7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6960-23F0-43F2-A141-AF63810BD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557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591C6-A349-1928-0D33-9980BBA37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983C93-B391-F2C0-3628-392557A80B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6926B-A67A-0222-8CD4-9BA4D149E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E653-D11B-4116-BD70-3B30B4AAE0EF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701FA-8CA3-CFA0-0E68-2ECF50EBA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16D83-1C49-59DE-8BFC-5D94FC481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6960-23F0-43F2-A141-AF63810BD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93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2D3089-99D4-07D4-73AE-9AD2E1FF0B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28196B-7753-DC7A-4012-84DCF0F392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840A8C-853A-1BEF-7DF6-BAEBC8FAF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E653-D11B-4116-BD70-3B30B4AAE0EF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F0A89-C32C-EF92-5714-2329AF32F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651841-6CF2-7ADA-A2D4-471E7DDCC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6960-23F0-43F2-A141-AF63810BD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32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50D23-7C92-F131-6B88-198A2D91C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2365FD-6818-A522-C3D8-E9C4D4270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89478C-ADD1-F5CA-2659-C1D7D7B74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E653-D11B-4116-BD70-3B30B4AAE0EF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6DCB2-57C7-11A0-73B5-0707D7913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090C6-BB9F-5435-4A8A-7E9FEA19B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6960-23F0-43F2-A141-AF63810BD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751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293C7-73AE-8EE8-3CC1-DDF35C53D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4FF463-6414-6080-21AA-B4A2A7903F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B1EBE-39A9-F539-334F-673BDCE5F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E653-D11B-4116-BD70-3B30B4AAE0EF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90C39-8E88-43E9-FCE4-EDA1A78A2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226F92-ACF4-EC4E-E117-F308EED53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6960-23F0-43F2-A141-AF63810BD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61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20EF3-6A50-D418-13C2-E2279BAD6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4DC0D-5D9B-EA82-8275-9CDAF0CD55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0B99A6-B50C-3D36-460B-4C59D96366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3922C-66A1-14EA-C7AC-70C07B444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E653-D11B-4116-BD70-3B30B4AAE0EF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1330D9-6F3E-DD81-216F-EDA0F3046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B9C2B-4312-8954-7AF7-88A5995F7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6960-23F0-43F2-A141-AF63810BD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344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93E72-6F10-8BB5-6599-17BDA4850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7BE029-40DA-5874-D976-F277E4607C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A16784-EFAB-C43B-1399-46A78D027A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44D20C-8AB6-CF2C-404B-33C2125B54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219CDB-1246-8663-77FD-5381B3914E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81C613-D8BA-79EF-5A5B-68DF80C2B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E653-D11B-4116-BD70-3B30B4AAE0EF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08E6E2-E2B8-C43B-0222-137337B27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3DA1A1-942C-2A5F-0F77-A6F28C05E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6960-23F0-43F2-A141-AF63810BD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64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1FD3F-1261-2F9C-03D8-C9C1E1C49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AAB21A-5E0F-302F-0586-FE120237E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E653-D11B-4116-BD70-3B30B4AAE0EF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ECD8D2-2DAD-EF47-82D8-E946A2586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00D87D-87D2-8A52-696F-D49BE64F0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6960-23F0-43F2-A141-AF63810BD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911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EC1CCB-9BEC-E0DE-18B0-36B083F5F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E653-D11B-4116-BD70-3B30B4AAE0EF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982A77-E926-9744-E640-27DC14C38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E66092-0F3F-DD24-C535-552160A41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6960-23F0-43F2-A141-AF63810BD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735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AEDAC-4649-EC93-7937-B7E0B8266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A0588-F575-1BBC-B2F9-2626B28FE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8B767C-0566-4A50-22A1-EE8A2F759B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1EF4B5-D324-1ECC-39C4-3FFC0F2F9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E653-D11B-4116-BD70-3B30B4AAE0EF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641603-21A2-72F1-E8ED-FBB34204D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A6E154-3F9E-44F3-DB29-F8D7CF42F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6960-23F0-43F2-A141-AF63810BD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694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90DF3-9212-0DE2-408A-2926A6D8F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3D615B-56BA-E202-CC55-480E854565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35C39C-7DDD-F852-A30C-A64EEB0AFB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EDEC5A-8689-3F81-95D2-E276C6D46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E653-D11B-4116-BD70-3B30B4AAE0EF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B8E77F-AA31-18C2-F53B-28EC70E3C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993604-6761-4EEF-EE2E-8E3EE6BB7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6960-23F0-43F2-A141-AF63810BD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28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357725-B2E9-EC62-D47B-F0D49D8F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4F253E-B505-79D7-462B-6410FBF2C5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3CAB08-9AC1-B830-94DA-46C4A9EE27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AE653-D11B-4116-BD70-3B30B4AAE0EF}" type="datetimeFigureOut">
              <a:rPr lang="en-US" smtClean="0"/>
              <a:t>4/9/2023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EC5E2-FE3C-176A-FC59-E6B60D6BE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E8CB8-3FDC-28E0-CC2A-0A72663214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D6960-23F0-43F2-A141-AF63810BD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475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movest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2DAAC78-9001-24E1-DB40-B58146E7A5D7}"/>
              </a:ext>
            </a:extLst>
          </p:cNvPr>
          <p:cNvSpPr/>
          <p:nvPr/>
        </p:nvSpPr>
        <p:spPr>
          <a:xfrm>
            <a:off x="1379027" y="1934989"/>
            <a:ext cx="2864237" cy="1956313"/>
          </a:xfrm>
          <a:prstGeom prst="rect">
            <a:avLst/>
          </a:prstGeom>
          <a:solidFill>
            <a:srgbClr val="0078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211953-F3B1-79C1-23A6-2E5A4BE8751D}"/>
              </a:ext>
            </a:extLst>
          </p:cNvPr>
          <p:cNvSpPr/>
          <p:nvPr/>
        </p:nvSpPr>
        <p:spPr>
          <a:xfrm>
            <a:off x="4340341" y="1934989"/>
            <a:ext cx="2864237" cy="1956313"/>
          </a:xfrm>
          <a:prstGeom prst="rect">
            <a:avLst/>
          </a:prstGeom>
          <a:solidFill>
            <a:srgbClr val="1F3F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3F2D0B-1392-E770-DDD8-CEF90F553B19}"/>
              </a:ext>
            </a:extLst>
          </p:cNvPr>
          <p:cNvSpPr/>
          <p:nvPr/>
        </p:nvSpPr>
        <p:spPr>
          <a:xfrm>
            <a:off x="1379027" y="3990292"/>
            <a:ext cx="2864237" cy="1956313"/>
          </a:xfrm>
          <a:prstGeom prst="rect">
            <a:avLst/>
          </a:prstGeom>
          <a:solidFill>
            <a:srgbClr val="6A38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475278-8C33-E681-2E4D-F89D9757F256}"/>
              </a:ext>
            </a:extLst>
          </p:cNvPr>
          <p:cNvSpPr/>
          <p:nvPr/>
        </p:nvSpPr>
        <p:spPr>
          <a:xfrm>
            <a:off x="4340341" y="3990292"/>
            <a:ext cx="2864237" cy="1956313"/>
          </a:xfrm>
          <a:prstGeom prst="rect">
            <a:avLst/>
          </a:prstGeom>
          <a:solidFill>
            <a:srgbClr val="B732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64267F-08F5-F3CB-CCC3-B6F210F4BC50}"/>
              </a:ext>
            </a:extLst>
          </p:cNvPr>
          <p:cNvSpPr txBox="1"/>
          <p:nvPr/>
        </p:nvSpPr>
        <p:spPr>
          <a:xfrm>
            <a:off x="1379027" y="1142176"/>
            <a:ext cx="58255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</a:rPr>
              <a:t>Product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652063F-262A-E785-133D-6766C93CB043}"/>
              </a:ext>
            </a:extLst>
          </p:cNvPr>
          <p:cNvCxnSpPr>
            <a:cxnSpLocks/>
          </p:cNvCxnSpPr>
          <p:nvPr/>
        </p:nvCxnSpPr>
        <p:spPr>
          <a:xfrm>
            <a:off x="1379027" y="1494889"/>
            <a:ext cx="5825551" cy="0"/>
          </a:xfrm>
          <a:prstGeom prst="line">
            <a:avLst/>
          </a:prstGeom>
          <a:ln w="19050">
            <a:solidFill>
              <a:srgbClr val="222A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AD212E9-8DE1-8E06-D1E9-1E4E86B190B0}"/>
              </a:ext>
            </a:extLst>
          </p:cNvPr>
          <p:cNvCxnSpPr>
            <a:cxnSpLocks/>
          </p:cNvCxnSpPr>
          <p:nvPr/>
        </p:nvCxnSpPr>
        <p:spPr>
          <a:xfrm>
            <a:off x="939988" y="1934989"/>
            <a:ext cx="0" cy="4011616"/>
          </a:xfrm>
          <a:prstGeom prst="line">
            <a:avLst/>
          </a:prstGeom>
          <a:ln w="19050">
            <a:solidFill>
              <a:srgbClr val="222A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529FBBF-1625-BA2B-0FC1-E74A0AA04296}"/>
              </a:ext>
            </a:extLst>
          </p:cNvPr>
          <p:cNvSpPr txBox="1"/>
          <p:nvPr/>
        </p:nvSpPr>
        <p:spPr>
          <a:xfrm rot="16200000">
            <a:off x="-1235097" y="3771519"/>
            <a:ext cx="4011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</a:rPr>
              <a:t>Markets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75F1376-9CB2-67D8-DA2D-B060BDAE8BF0}"/>
              </a:ext>
            </a:extLst>
          </p:cNvPr>
          <p:cNvSpPr txBox="1"/>
          <p:nvPr/>
        </p:nvSpPr>
        <p:spPr>
          <a:xfrm>
            <a:off x="1379027" y="1977719"/>
            <a:ext cx="169045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>
                <a:solidFill>
                  <a:schemeClr val="bg1"/>
                </a:solidFill>
                <a:latin typeface="Arial" panose="020B0604020202020204" pitchFamily="34" charset="0"/>
              </a:rPr>
              <a:t>Market Penetration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6CDE09D-A056-2F16-4D38-95AE23A3656F}"/>
              </a:ext>
            </a:extLst>
          </p:cNvPr>
          <p:cNvSpPr txBox="1"/>
          <p:nvPr/>
        </p:nvSpPr>
        <p:spPr>
          <a:xfrm>
            <a:off x="4340341" y="1977719"/>
            <a:ext cx="191270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>
                <a:solidFill>
                  <a:schemeClr val="bg1"/>
                </a:solidFill>
                <a:latin typeface="Arial" panose="020B0604020202020204" pitchFamily="34" charset="0"/>
              </a:rPr>
              <a:t>Product Development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0BD0AD3-7C01-62CE-1A5E-D0FB0546E4E4}"/>
              </a:ext>
            </a:extLst>
          </p:cNvPr>
          <p:cNvSpPr txBox="1"/>
          <p:nvPr/>
        </p:nvSpPr>
        <p:spPr>
          <a:xfrm>
            <a:off x="1379027" y="4033022"/>
            <a:ext cx="181972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>
                <a:solidFill>
                  <a:schemeClr val="bg1"/>
                </a:solidFill>
                <a:latin typeface="Arial" panose="020B0604020202020204" pitchFamily="34" charset="0"/>
              </a:rPr>
              <a:t>Market Development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44CC65B-4817-4E39-E29D-729EF202BB15}"/>
              </a:ext>
            </a:extLst>
          </p:cNvPr>
          <p:cNvSpPr txBox="1"/>
          <p:nvPr/>
        </p:nvSpPr>
        <p:spPr>
          <a:xfrm>
            <a:off x="4340341" y="4033022"/>
            <a:ext cx="133722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>
                <a:solidFill>
                  <a:schemeClr val="bg1"/>
                </a:solidFill>
                <a:latin typeface="Arial" panose="020B0604020202020204" pitchFamily="34" charset="0"/>
              </a:rPr>
              <a:t>Diversification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96FAEBE-9FCC-CB80-0C4A-0D1540A14502}"/>
              </a:ext>
            </a:extLst>
          </p:cNvPr>
          <p:cNvSpPr txBox="1"/>
          <p:nvPr/>
        </p:nvSpPr>
        <p:spPr>
          <a:xfrm>
            <a:off x="1379027" y="1555820"/>
            <a:ext cx="28642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889098"/>
                </a:solidFill>
                <a:latin typeface="Arial" panose="020B0604020202020204" pitchFamily="34" charset="0"/>
              </a:rPr>
              <a:t>Existing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F411B88-DEE3-7F68-BFEC-27201308F7A4}"/>
              </a:ext>
            </a:extLst>
          </p:cNvPr>
          <p:cNvSpPr txBox="1"/>
          <p:nvPr/>
        </p:nvSpPr>
        <p:spPr>
          <a:xfrm>
            <a:off x="4340341" y="1555820"/>
            <a:ext cx="28642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889098"/>
                </a:solidFill>
                <a:latin typeface="Arial" panose="020B0604020202020204" pitchFamily="34" charset="0"/>
              </a:rPr>
              <a:t>New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3D0B830-9E88-D3CE-6A37-C4FDD71A6789}"/>
              </a:ext>
            </a:extLst>
          </p:cNvPr>
          <p:cNvSpPr txBox="1"/>
          <p:nvPr/>
        </p:nvSpPr>
        <p:spPr>
          <a:xfrm rot="16200000">
            <a:off x="181351" y="2759255"/>
            <a:ext cx="19563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889098"/>
                </a:solidFill>
                <a:latin typeface="Arial" panose="020B0604020202020204" pitchFamily="34" charset="0"/>
              </a:rPr>
              <a:t>Existing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37C1A96-2184-BE72-DF45-7731EEFEA390}"/>
              </a:ext>
            </a:extLst>
          </p:cNvPr>
          <p:cNvSpPr txBox="1"/>
          <p:nvPr/>
        </p:nvSpPr>
        <p:spPr>
          <a:xfrm rot="16200000">
            <a:off x="181351" y="4814560"/>
            <a:ext cx="19563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889098"/>
                </a:solidFill>
                <a:latin typeface="Arial" panose="020B0604020202020204" pitchFamily="34" charset="0"/>
              </a:rPr>
              <a:t>New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6CA8189-9382-F701-9BD7-D6213B1C4E9F}"/>
              </a:ext>
            </a:extLst>
          </p:cNvPr>
          <p:cNvSpPr txBox="1"/>
          <p:nvPr/>
        </p:nvSpPr>
        <p:spPr>
          <a:xfrm>
            <a:off x="1379027" y="2411827"/>
            <a:ext cx="1690454" cy="961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500"/>
              </a:spcAft>
              <a:buFontTx/>
              <a:buChar char="-"/>
            </a:pP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</a:rPr>
              <a:t>Consideration 1</a:t>
            </a:r>
          </a:p>
          <a:p>
            <a:pPr marL="171450" indent="-171450">
              <a:spcAft>
                <a:spcPts val="500"/>
              </a:spcAft>
              <a:buFontTx/>
              <a:buChar char="-"/>
            </a:pP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</a:rPr>
              <a:t>Consideration 2</a:t>
            </a:r>
          </a:p>
          <a:p>
            <a:pPr marL="171450" indent="-171450">
              <a:spcAft>
                <a:spcPts val="500"/>
              </a:spcAft>
              <a:buFontTx/>
              <a:buChar char="-"/>
            </a:pP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</a:rPr>
              <a:t>Consideration 3</a:t>
            </a:r>
          </a:p>
          <a:p>
            <a:pPr marL="171450" indent="-171450">
              <a:spcAft>
                <a:spcPts val="500"/>
              </a:spcAft>
              <a:buFontTx/>
              <a:buChar char="-"/>
            </a:pP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</a:rPr>
              <a:t>Consideration 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2DA41CB-5DCD-8696-4985-1DAE5D1256BE}"/>
              </a:ext>
            </a:extLst>
          </p:cNvPr>
          <p:cNvSpPr txBox="1"/>
          <p:nvPr/>
        </p:nvSpPr>
        <p:spPr>
          <a:xfrm>
            <a:off x="4340341" y="2411827"/>
            <a:ext cx="1690454" cy="961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500"/>
              </a:spcAft>
              <a:buFontTx/>
              <a:buChar char="-"/>
            </a:pP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</a:rPr>
              <a:t>Consideration 1</a:t>
            </a:r>
          </a:p>
          <a:p>
            <a:pPr marL="171450" indent="-171450">
              <a:spcAft>
                <a:spcPts val="500"/>
              </a:spcAft>
              <a:buFontTx/>
              <a:buChar char="-"/>
            </a:pP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</a:rPr>
              <a:t>Consideration 2</a:t>
            </a:r>
          </a:p>
          <a:p>
            <a:pPr marL="171450" indent="-171450">
              <a:spcAft>
                <a:spcPts val="500"/>
              </a:spcAft>
              <a:buFontTx/>
              <a:buChar char="-"/>
            </a:pP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</a:rPr>
              <a:t>Consideration 3</a:t>
            </a:r>
          </a:p>
          <a:p>
            <a:pPr marL="171450" indent="-171450">
              <a:spcAft>
                <a:spcPts val="500"/>
              </a:spcAft>
              <a:buFontTx/>
              <a:buChar char="-"/>
            </a:pP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</a:rPr>
              <a:t>Consideration 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6ED1388-AB3B-FDCC-4FC7-D67515C343EC}"/>
              </a:ext>
            </a:extLst>
          </p:cNvPr>
          <p:cNvSpPr txBox="1"/>
          <p:nvPr/>
        </p:nvSpPr>
        <p:spPr>
          <a:xfrm>
            <a:off x="1379027" y="4467130"/>
            <a:ext cx="1690454" cy="961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500"/>
              </a:spcAft>
              <a:buFontTx/>
              <a:buChar char="-"/>
            </a:pP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</a:rPr>
              <a:t>Consideration 1</a:t>
            </a:r>
          </a:p>
          <a:p>
            <a:pPr marL="171450" indent="-171450">
              <a:spcAft>
                <a:spcPts val="500"/>
              </a:spcAft>
              <a:buFontTx/>
              <a:buChar char="-"/>
            </a:pP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</a:rPr>
              <a:t>Consideration 2</a:t>
            </a:r>
          </a:p>
          <a:p>
            <a:pPr marL="171450" indent="-171450">
              <a:spcAft>
                <a:spcPts val="500"/>
              </a:spcAft>
              <a:buFontTx/>
              <a:buChar char="-"/>
            </a:pP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</a:rPr>
              <a:t>Consideration 3</a:t>
            </a:r>
          </a:p>
          <a:p>
            <a:pPr marL="171450" indent="-171450">
              <a:spcAft>
                <a:spcPts val="500"/>
              </a:spcAft>
              <a:buFontTx/>
              <a:buChar char="-"/>
            </a:pP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</a:rPr>
              <a:t>Consideration 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CCC9A9B-9FA3-51DE-097D-98E65087E741}"/>
              </a:ext>
            </a:extLst>
          </p:cNvPr>
          <p:cNvSpPr txBox="1"/>
          <p:nvPr/>
        </p:nvSpPr>
        <p:spPr>
          <a:xfrm>
            <a:off x="4340341" y="4467130"/>
            <a:ext cx="1690454" cy="961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500"/>
              </a:spcAft>
              <a:buFontTx/>
              <a:buChar char="-"/>
            </a:pP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</a:rPr>
              <a:t>Consideration 1</a:t>
            </a:r>
          </a:p>
          <a:p>
            <a:pPr marL="171450" indent="-171450">
              <a:spcAft>
                <a:spcPts val="500"/>
              </a:spcAft>
              <a:buFontTx/>
              <a:buChar char="-"/>
            </a:pP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</a:rPr>
              <a:t>Consideration 2</a:t>
            </a:r>
          </a:p>
          <a:p>
            <a:pPr marL="171450" indent="-171450">
              <a:spcAft>
                <a:spcPts val="500"/>
              </a:spcAft>
              <a:buFontTx/>
              <a:buChar char="-"/>
            </a:pP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</a:rPr>
              <a:t>Consideration 3</a:t>
            </a:r>
          </a:p>
          <a:p>
            <a:pPr marL="171450" indent="-171450">
              <a:spcAft>
                <a:spcPts val="500"/>
              </a:spcAft>
              <a:buFontTx/>
              <a:buChar char="-"/>
            </a:pP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</a:rPr>
              <a:t>Consideration 4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628F066-5C6F-4C10-4A29-DBA10C53B1CD}"/>
              </a:ext>
            </a:extLst>
          </p:cNvPr>
          <p:cNvCxnSpPr/>
          <p:nvPr/>
        </p:nvCxnSpPr>
        <p:spPr>
          <a:xfrm>
            <a:off x="601434" y="923718"/>
            <a:ext cx="109728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1F39B4DA-4157-CB7B-95C0-9A73A1775355}"/>
              </a:ext>
            </a:extLst>
          </p:cNvPr>
          <p:cNvSpPr txBox="1"/>
          <p:nvPr/>
        </p:nvSpPr>
        <p:spPr>
          <a:xfrm>
            <a:off x="512002" y="292776"/>
            <a:ext cx="1106223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</a:rPr>
              <a:t>[Starbucks] Ansoff Matrix</a:t>
            </a:r>
          </a:p>
        </p:txBody>
      </p:sp>
      <p:pic>
        <p:nvPicPr>
          <p:cNvPr id="1026" name="Picture 2" descr="Starbucks - Wikipedia">
            <a:extLst>
              <a:ext uri="{FF2B5EF4-FFF2-40B4-BE49-F238E27FC236}">
                <a16:creationId xmlns:a16="http://schemas.microsoft.com/office/drawing/2014/main" id="{650CD945-CFF9-8E3E-6D32-9C3F6C9C25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7539" y="346690"/>
            <a:ext cx="516695" cy="523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420C8619-C784-94A8-10DB-D262ECDEE764}"/>
              </a:ext>
            </a:extLst>
          </p:cNvPr>
          <p:cNvSpPr txBox="1"/>
          <p:nvPr/>
        </p:nvSpPr>
        <p:spPr>
          <a:xfrm>
            <a:off x="601433" y="6387870"/>
            <a:ext cx="49933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</a:rPr>
              <a:t>For more templates, please visit </a:t>
            </a:r>
            <a:r>
              <a:rPr lang="en-US" sz="10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</a:rPr>
              <a:t>Lumovest’s</a:t>
            </a:r>
            <a:r>
              <a:rPr lang="en-US" sz="1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</a:rPr>
              <a:t> website: </a:t>
            </a:r>
            <a:r>
              <a:rPr lang="en-US" sz="1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hlinkClick r:id="rId3"/>
              </a:rPr>
              <a:t>www.lumovest.com</a:t>
            </a:r>
            <a:r>
              <a:rPr lang="en-US" sz="1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7C7DDB2-7E76-1770-A34B-AE8F77F4A8B1}"/>
              </a:ext>
            </a:extLst>
          </p:cNvPr>
          <p:cNvSpPr/>
          <p:nvPr/>
        </p:nvSpPr>
        <p:spPr>
          <a:xfrm>
            <a:off x="7734300" y="1142176"/>
            <a:ext cx="3839932" cy="4804416"/>
          </a:xfrm>
          <a:prstGeom prst="rect">
            <a:avLst/>
          </a:prstGeom>
          <a:solidFill>
            <a:srgbClr val="F6F7F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u="sng" dirty="0">
                <a:solidFill>
                  <a:schemeClr val="tx1"/>
                </a:solidFill>
                <a:latin typeface="Arial" panose="020B0604020202020204" pitchFamily="34" charset="0"/>
              </a:rPr>
              <a:t>Commentary / Key Takeaways</a:t>
            </a:r>
          </a:p>
          <a:p>
            <a:endParaRPr lang="en-US" sz="1100" b="1" u="sng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171450" indent="-171450">
              <a:spcAft>
                <a:spcPts val="500"/>
              </a:spcAft>
              <a:buFontTx/>
              <a:buChar char="-"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</a:rPr>
              <a:t>Write your key takeaway or provide thoughts on growth strategy in this section.</a:t>
            </a:r>
          </a:p>
          <a:p>
            <a:pPr marL="171450" indent="-171450">
              <a:spcAft>
                <a:spcPts val="500"/>
              </a:spcAft>
              <a:buFontTx/>
              <a:buChar char="-"/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</a:rPr>
              <a:t>You can also write about key facts to support your analysis in the Ansoff Matrix.</a:t>
            </a:r>
          </a:p>
        </p:txBody>
      </p:sp>
    </p:spTree>
    <p:extLst>
      <p:ext uri="{BB962C8B-B14F-4D97-AF65-F5344CB8AC3E}">
        <p14:creationId xmlns:p14="http://schemas.microsoft.com/office/powerpoint/2010/main" val="8994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4084</TotalTime>
  <Words>99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Ansoff Matrix Template</dc:title>
  <dc:creator>Lumovest</dc:creator>
  <cp:lastModifiedBy>Admin</cp:lastModifiedBy>
  <cp:revision>12</cp:revision>
  <dcterms:created xsi:type="dcterms:W3CDTF">2023-04-09T09:48:50Z</dcterms:created>
  <dcterms:modified xsi:type="dcterms:W3CDTF">2023-04-12T05:53:45Z</dcterms:modified>
</cp:coreProperties>
</file>